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2"/>
  </p:notesMasterIdLst>
  <p:handoutMasterIdLst>
    <p:handoutMasterId r:id="rId23"/>
  </p:handoutMasterIdLst>
  <p:sldIdLst>
    <p:sldId id="256" r:id="rId2"/>
    <p:sldId id="257" r:id="rId3"/>
    <p:sldId id="275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</p:sldIdLst>
  <p:sldSz cx="10080625" cy="5670550"/>
  <p:notesSz cx="7559675" cy="10691813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97" autoAdjust="0"/>
    <p:restoredTop sz="94660"/>
  </p:normalViewPr>
  <p:slideViewPr>
    <p:cSldViewPr>
      <p:cViewPr>
        <p:scale>
          <a:sx n="92" d="100"/>
          <a:sy n="92" d="100"/>
        </p:scale>
        <p:origin x="-348" y="54"/>
      </p:cViewPr>
      <p:guideLst>
        <p:guide orient="horz" pos="1786"/>
        <p:guide pos="317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pt-BR" sz="14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3" name="Espaço Reservado para Data 2"/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pt-BR" sz="14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4" name="Espaço Reservado para Rodapé 3"/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b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pt-BR" sz="14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b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474E3921-A4D4-4024-B1B1-03B89119E2BB}" type="slidenum">
              <a:t>‹nº›</a:t>
            </a:fld>
            <a:endParaRPr lang="pt-BR" sz="14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2187891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Espaço Reservado para Anotações 2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" name="Espaço Reservado para Cabeçalho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/>
          <a:lstStyle>
            <a:lvl1pPr lvl="0" rtl="0" hangingPunct="0">
              <a:buNone/>
              <a:tabLst/>
              <a:defRPr lang="pt-BR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pt-BR"/>
          </a:p>
        </p:txBody>
      </p:sp>
      <p:sp>
        <p:nvSpPr>
          <p:cNvPr id="5" name="Espaço Reservado para Data 4"/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/>
          <a:lstStyle>
            <a:lvl1pPr lvl="0" algn="r" rtl="0" hangingPunct="0">
              <a:buNone/>
              <a:tabLst/>
              <a:defRPr lang="pt-BR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pt-BR"/>
          </a:p>
        </p:txBody>
      </p:sp>
      <p:sp>
        <p:nvSpPr>
          <p:cNvPr id="6" name="Espaço Reservado para Rodapé 5"/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b" anchorCtr="0"/>
          <a:lstStyle>
            <a:lvl1pPr lvl="0" rtl="0" hangingPunct="0">
              <a:buNone/>
              <a:tabLst/>
              <a:defRPr lang="pt-BR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pt-BR"/>
          </a:p>
        </p:txBody>
      </p:sp>
      <p:sp>
        <p:nvSpPr>
          <p:cNvPr id="7" name="Espaço Reservado para Número de Slide 6"/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b" anchorCtr="0"/>
          <a:lstStyle>
            <a:lvl1pPr lvl="0" algn="r" rtl="0" hangingPunct="0">
              <a:buNone/>
              <a:tabLst/>
              <a:defRPr lang="pt-BR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fld id="{2DEAC77A-2B12-463E-9444-36B70A4D5202}" type="slidenum"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6819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pt-BR" sz="2000" b="0" i="0" u="none" strike="noStrike" kern="1200" cap="none">
        <a:ln>
          <a:noFill/>
        </a:ln>
        <a:highlight>
          <a:scrgbClr r="0" g="0" b="0">
            <a:alpha val="0"/>
          </a:scrgbClr>
        </a:highlight>
        <a:latin typeface="Liberation Sans" pitchFamily="18"/>
        <a:ea typeface="Microsoft YaHei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ço Reservado para Anotações 2"/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endParaRPr lang="pt-B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ço Reservado para Anotações 2"/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endParaRPr lang="pt-B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ço Reservado para Anotações 2"/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endParaRPr lang="pt-B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ço Reservado para Anotações 2"/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endParaRPr lang="pt-B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ço Reservado para Anotações 2"/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endParaRPr lang="pt-B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ço Reservado para Anotações 2"/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endParaRPr 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ço Reservado para Anotações 2"/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endParaRPr 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ço Reservado para Anotações 2"/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endParaRPr 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ço Reservado para Anotações 2"/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endParaRPr lang="pt-B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ço Reservado para Anotações 2"/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endParaRPr lang="pt-B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ço Reservado para Anotações 2"/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endParaRPr lang="pt-B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ço Reservado para Anotações 2"/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endParaRPr lang="pt-B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ço Reservado para Anotações 2"/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endParaRPr lang="pt-B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ço Reservado para Anotações 2"/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56047" y="1761548"/>
            <a:ext cx="8568531" cy="121549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12094" y="3213313"/>
            <a:ext cx="7056438" cy="144914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2BCA3DA-F6E8-4047-A50E-B085B4BEF90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3062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174602C-A21D-4F12-9628-34D9E3E223F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73455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308454" y="227085"/>
            <a:ext cx="2268141" cy="4838344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504031" y="227085"/>
            <a:ext cx="6636411" cy="4838344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A3D75C8-BF92-492A-931B-CB5A77A1560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7805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8880F37-4B9A-443F-9CE6-DAB19ED357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4532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96300" y="3643856"/>
            <a:ext cx="8568531" cy="112623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96300" y="2403422"/>
            <a:ext cx="8568531" cy="1240432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BFC271F-D7E6-464C-BB2B-14B6B933108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9821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504031" y="1323131"/>
            <a:ext cx="4452276" cy="37423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124318" y="1323131"/>
            <a:ext cx="4452276" cy="37423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ACA5677-C82C-4C62-802E-A7F339B282E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9548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04031" y="1269311"/>
            <a:ext cx="4454027" cy="5289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04031" y="1798299"/>
            <a:ext cx="4454027" cy="326713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5120818" y="1269311"/>
            <a:ext cx="4455776" cy="5289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120818" y="1798299"/>
            <a:ext cx="4455776" cy="326713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6AD9D0C-7B6C-48B7-B9FF-5945C07DECD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6340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99C703B-9978-4513-BDDA-FDAFCCC2779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7577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6D8BE97-92DF-407C-9F7B-4EE46ECE56E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5865377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4034" y="225774"/>
            <a:ext cx="3316456" cy="96084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941247" y="225774"/>
            <a:ext cx="5635349" cy="483965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504034" y="1186616"/>
            <a:ext cx="3316456" cy="387881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CCC9DEE-A10F-460A-AF75-9890F006FC9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2817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75873" y="3969385"/>
            <a:ext cx="6048375" cy="46860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975873" y="506674"/>
            <a:ext cx="6048375" cy="340233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975873" y="4437993"/>
            <a:ext cx="6048375" cy="66550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899C77B-7203-4E9A-AA72-E64ACACD5B6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2539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504031" y="227085"/>
            <a:ext cx="9072563" cy="9450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04031" y="1323131"/>
            <a:ext cx="9072563" cy="37423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504031" y="5255760"/>
            <a:ext cx="2352146" cy="301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444214" y="5255760"/>
            <a:ext cx="3192198" cy="301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7224448" y="5255760"/>
            <a:ext cx="2352146" cy="301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fld id="{75C29302-3A42-4871-80C8-713D8B6ACAD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5461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91841" y="1683147"/>
            <a:ext cx="8569325" cy="1214438"/>
          </a:xfrm>
        </p:spPr>
        <p:txBody>
          <a:bodyPr>
            <a:normAutofit fontScale="90000"/>
          </a:bodyPr>
          <a:lstStyle/>
          <a:p>
            <a:pPr>
              <a:buNone/>
            </a:pPr>
            <a:r>
              <a:rPr lang="pt-BR" dirty="0" smtClean="0">
                <a:latin typeface="Andalus" panose="02020603050405020304" pitchFamily="18" charset="-78"/>
                <a:cs typeface="Andalus" panose="02020603050405020304" pitchFamily="18" charset="-78"/>
              </a:rPr>
              <a:t>DOCUMENTAÇÃO </a:t>
            </a:r>
            <a:br>
              <a:rPr lang="pt-BR" dirty="0" smtClean="0">
                <a:latin typeface="Andalus" panose="02020603050405020304" pitchFamily="18" charset="-78"/>
                <a:cs typeface="Andalus" panose="02020603050405020304" pitchFamily="18" charset="-78"/>
              </a:rPr>
            </a:br>
            <a:r>
              <a:rPr lang="pt-BR" dirty="0" smtClean="0">
                <a:latin typeface="Andalus" panose="02020603050405020304" pitchFamily="18" charset="-78"/>
                <a:cs typeface="Andalus" panose="02020603050405020304" pitchFamily="18" charset="-78"/>
              </a:rPr>
              <a:t>PEDAGÓGICA </a:t>
            </a:r>
            <a:br>
              <a:rPr lang="pt-BR" dirty="0" smtClean="0">
                <a:latin typeface="Andalus" panose="02020603050405020304" pitchFamily="18" charset="-78"/>
                <a:cs typeface="Andalus" panose="02020603050405020304" pitchFamily="18" charset="-78"/>
              </a:rPr>
            </a:br>
            <a:r>
              <a:rPr lang="pt-BR" dirty="0" smtClean="0">
                <a:latin typeface="Andalus" panose="02020603050405020304" pitchFamily="18" charset="-78"/>
                <a:cs typeface="Andalus" panose="02020603050405020304" pitchFamily="18" charset="-78"/>
              </a:rPr>
              <a:t>4° SEMESTRE </a:t>
            </a:r>
            <a:endParaRPr lang="pt-BR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39912" y="3915395"/>
            <a:ext cx="7056438" cy="1449388"/>
          </a:xfrm>
        </p:spPr>
        <p:txBody>
          <a:bodyPr/>
          <a:lstStyle/>
          <a:p>
            <a:r>
              <a:rPr lang="pt-BR" sz="1800" b="1" dirty="0" smtClean="0">
                <a:solidFill>
                  <a:schemeClr val="tx1"/>
                </a:solidFill>
                <a:latin typeface="+mn-lt"/>
              </a:rPr>
              <a:t>Jardim 1</a:t>
            </a:r>
          </a:p>
          <a:p>
            <a:r>
              <a:rPr lang="pt-BR" sz="1800" b="1" dirty="0" smtClean="0">
                <a:solidFill>
                  <a:schemeClr val="tx1"/>
                </a:solidFill>
                <a:latin typeface="+mn-lt"/>
              </a:rPr>
              <a:t>2022</a:t>
            </a:r>
            <a:endParaRPr lang="pt-BR" sz="1800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" y="-261069"/>
            <a:ext cx="2592288" cy="2592288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600" y="-173204"/>
            <a:ext cx="2304256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8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bg>
      <p:bgPr>
        <a:solidFill>
          <a:schemeClr val="accent1"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98520" y="360000"/>
            <a:ext cx="4641480" cy="28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400000" y="360000"/>
            <a:ext cx="4174920" cy="27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ixaDeTexto 3"/>
          <p:cNvSpPr txBox="1"/>
          <p:nvPr/>
        </p:nvSpPr>
        <p:spPr>
          <a:xfrm>
            <a:off x="180000" y="3461761"/>
            <a:ext cx="5220000" cy="1418165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18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	Ao trabalhar com o minimundo as cores, escutamos o poema AS BORBOLETAS – VINICIUS DE MORAES, onde as crianças se inspiraram para desenhar jardins e paisagens para as borboletas.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t-BR" sz="1800" b="0" i="0" u="none" strike="noStrike" kern="1200" cap="none" dirty="0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5976416" y="3077298"/>
            <a:ext cx="3779569" cy="256848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500"/>
            </a:pPr>
            <a:r>
              <a:rPr lang="pt-BR" sz="14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…Borboletas brancas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500"/>
            </a:pPr>
            <a:r>
              <a:rPr lang="pt-BR" sz="14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São alegres e francas.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500"/>
            </a:pPr>
            <a:endParaRPr lang="pt-BR" sz="1400" b="0" i="0" u="none" strike="noStrike" kern="1200" cap="none" dirty="0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500"/>
            </a:pPr>
            <a:r>
              <a:rPr lang="pt-BR" sz="14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Borboletas azuis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500"/>
            </a:pPr>
            <a:r>
              <a:rPr lang="pt-BR" sz="14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Gostam muito de luz.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500"/>
            </a:pPr>
            <a:endParaRPr lang="pt-BR" sz="1400" b="0" i="0" u="none" strike="noStrike" kern="1200" cap="none" dirty="0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500"/>
            </a:pPr>
            <a:r>
              <a:rPr lang="pt-BR" sz="14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As amarelinhas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500"/>
            </a:pPr>
            <a:r>
              <a:rPr lang="pt-BR" sz="14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São tão bonitinhas!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500"/>
            </a:pPr>
            <a:endParaRPr lang="pt-BR" sz="1400" b="0" i="0" u="none" strike="noStrike" kern="1200" cap="none" dirty="0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500"/>
            </a:pPr>
            <a:r>
              <a:rPr lang="pt-BR" sz="14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E as pretas, então…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500"/>
            </a:pPr>
            <a:r>
              <a:rPr lang="pt-BR" sz="14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Oh, que escuridão!  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500"/>
            </a:pPr>
            <a:r>
              <a:rPr lang="pt-BR" sz="14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 	</a:t>
            </a:r>
            <a:r>
              <a:rPr lang="pt-BR" sz="1400" b="0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por </a:t>
            </a:r>
            <a:r>
              <a:rPr lang="pt-BR" sz="14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Vinicius de Moraes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664" y="3771379"/>
            <a:ext cx="1728192" cy="17281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bg>
      <p:bgPr>
        <a:solidFill>
          <a:schemeClr val="accent1"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938521" y="180000"/>
            <a:ext cx="3561480" cy="2672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040001" y="2700000"/>
            <a:ext cx="3780000" cy="2836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1664279" y="3060000"/>
            <a:ext cx="3015720" cy="226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5760001" y="180000"/>
            <a:ext cx="3960000" cy="2447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bg>
      <p:bgPr>
        <a:solidFill>
          <a:schemeClr val="accent4">
            <a:lumMod val="40000"/>
            <a:lumOff val="60000"/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223888" y="437399"/>
            <a:ext cx="3975120" cy="298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472360" y="2115195"/>
            <a:ext cx="4101480" cy="307727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ixaDeTexto 3"/>
          <p:cNvSpPr txBox="1"/>
          <p:nvPr/>
        </p:nvSpPr>
        <p:spPr>
          <a:xfrm>
            <a:off x="5112320" y="1467123"/>
            <a:ext cx="5220000" cy="356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pt-BR" sz="1800" b="1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MINIMUNDO </a:t>
            </a:r>
            <a:r>
              <a:rPr lang="pt-BR" sz="1800" b="1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: O QUE É FLORESCER?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9" y="3053103"/>
            <a:ext cx="2582111" cy="25821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bg>
      <p:bgPr>
        <a:solidFill>
          <a:schemeClr val="accent4">
            <a:lumMod val="40000"/>
            <a:lumOff val="60000"/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60001" y="2880001"/>
            <a:ext cx="3502079" cy="2627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109399" y="797401"/>
            <a:ext cx="2370601" cy="316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360000" y="133921"/>
            <a:ext cx="3420000" cy="256607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ixaDeTexto 4"/>
          <p:cNvSpPr txBox="1"/>
          <p:nvPr/>
        </p:nvSpPr>
        <p:spPr>
          <a:xfrm>
            <a:off x="4140000" y="4140000"/>
            <a:ext cx="2939400" cy="65736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pt-BR" sz="2000" b="0" i="1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“</a:t>
            </a:r>
            <a:r>
              <a:rPr lang="pt-BR" sz="2000" i="1" dirty="0">
                <a:latin typeface="Liberation Sans" pitchFamily="18"/>
                <a:ea typeface="Microsoft YaHei" pitchFamily="2"/>
                <a:cs typeface="Lucida Sans" pitchFamily="2"/>
              </a:rPr>
              <a:t>C</a:t>
            </a:r>
            <a:r>
              <a:rPr lang="pt-BR" sz="2000" b="0" i="1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rescer</a:t>
            </a:r>
            <a:r>
              <a:rPr lang="pt-BR" sz="2000" b="0" i="1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!” - P.K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pt-BR" sz="2000" b="0" i="1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“ As flores saindo” – N.B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3960001" y="297720"/>
            <a:ext cx="3240000" cy="356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pt-BR" sz="18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O QUE É FLORESCER?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6660625" y="1532614"/>
            <a:ext cx="3420000" cy="132968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b="1" i="1"/>
            </a:pPr>
            <a:r>
              <a:rPr lang="pt-BR" sz="1800" b="1" i="1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	Fazer brotar flores; cobrir de flores: a primavera floresce os campos; as cerejeiras floresceram.</a:t>
            </a:r>
          </a:p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b="1" i="1"/>
            </a:pPr>
            <a:r>
              <a:rPr lang="pt-BR" sz="1200" b="1" i="1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              -DESCONHECIDO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1" y="2993056"/>
            <a:ext cx="2736304" cy="27363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">
    <p:bg>
      <p:bgPr>
        <a:solidFill>
          <a:schemeClr val="accent4">
            <a:lumMod val="40000"/>
            <a:lumOff val="60000"/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60000" y="180000"/>
            <a:ext cx="4320000" cy="2717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258521" y="432359"/>
            <a:ext cx="4461480" cy="3347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720000" y="2957400"/>
            <a:ext cx="4320000" cy="26226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ixaDeTexto 4"/>
          <p:cNvSpPr txBox="1"/>
          <p:nvPr/>
        </p:nvSpPr>
        <p:spPr>
          <a:xfrm>
            <a:off x="5419800" y="4279320"/>
            <a:ext cx="4300200" cy="94068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pt-BR" sz="2000" b="0" i="1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“Quando a flor está nascendo” – H.L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pt-BR" sz="2000" b="0" i="1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“Quando cresce!”- L.S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pt-BR" sz="2000" b="0" i="1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“Virar uma flor” – V. S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5760001" y="3933000"/>
            <a:ext cx="3240000" cy="356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pt-BR" sz="1800" b="1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O QUE É FLORESCER?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4">
    <p:bg>
      <p:bgPr>
        <a:solidFill>
          <a:schemeClr val="accent4">
            <a:lumMod val="40000"/>
            <a:lumOff val="60000"/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78520" y="360000"/>
            <a:ext cx="4101480" cy="3077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898520" y="2160000"/>
            <a:ext cx="5001480" cy="330264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ixaDeTexto 3"/>
          <p:cNvSpPr txBox="1"/>
          <p:nvPr/>
        </p:nvSpPr>
        <p:spPr>
          <a:xfrm>
            <a:off x="5040001" y="539999"/>
            <a:ext cx="4680000" cy="1152708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pt-BR" sz="18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	Na pesquisa de observar as flores, as crianças desenharam e criaram flores de cores que gostam, usando como referência as flores que estavam em sala.  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438940" y="3811320"/>
            <a:ext cx="3252513" cy="887251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pt-BR" sz="18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	</a:t>
            </a:r>
            <a:r>
              <a:rPr lang="pt-BR" dirty="0" smtClean="0">
                <a:latin typeface="Liberation Sans" pitchFamily="18"/>
                <a:ea typeface="Microsoft YaHei" pitchFamily="2"/>
                <a:cs typeface="Lucida Sans" pitchFamily="2"/>
              </a:rPr>
              <a:t>Ao se</a:t>
            </a:r>
            <a:r>
              <a:rPr lang="pt-BR" sz="1800" b="0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 inspirarem </a:t>
            </a:r>
            <a:r>
              <a:rPr lang="pt-BR" sz="18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no desenho do amigo, </a:t>
            </a:r>
            <a:r>
              <a:rPr lang="pt-BR" sz="1800" b="0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reproduzimos </a:t>
            </a:r>
            <a:r>
              <a:rPr lang="pt-BR" sz="18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vivências do jardim.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3462"/>
            <a:ext cx="1646007" cy="16460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5">
    <p:bg>
      <p:bgPr>
        <a:solidFill>
          <a:schemeClr val="accent4">
            <a:lumMod val="40000"/>
            <a:lumOff val="60000"/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98520" y="257400"/>
            <a:ext cx="4641480" cy="316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220000" y="360000"/>
            <a:ext cx="4821480" cy="30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ixaDeTexto 3"/>
          <p:cNvSpPr txBox="1"/>
          <p:nvPr/>
        </p:nvSpPr>
        <p:spPr>
          <a:xfrm>
            <a:off x="540000" y="3600000"/>
            <a:ext cx="4320000" cy="2273528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pt-BR" sz="18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	</a:t>
            </a:r>
            <a:r>
              <a:rPr lang="pt-BR" sz="2200" b="1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O que é florescer?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endParaRPr lang="pt-BR" sz="1800" b="0" i="0" u="none" strike="noStrike" kern="1200" cap="none" dirty="0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endParaRPr lang="pt-BR" sz="1800" b="0" i="0" u="none" strike="noStrike" kern="1200" cap="none" dirty="0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pt-BR" sz="18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 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endParaRPr lang="pt-BR" sz="1800" b="0" i="0" u="none" strike="noStrike" kern="1200" cap="none" dirty="0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endParaRPr lang="pt-BR" sz="1800" b="0" i="0" u="none" strike="noStrike" kern="1200" cap="none" dirty="0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endParaRPr lang="pt-BR" sz="1800" b="0" i="0" u="none" strike="noStrike" kern="1200" cap="none" dirty="0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endParaRPr lang="pt-BR" sz="1800" b="0" i="0" u="none" strike="noStrike" kern="1200" cap="none" dirty="0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540001" y="3960000"/>
            <a:ext cx="4860000" cy="385768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000" i="1"/>
            </a:pPr>
            <a:r>
              <a:rPr lang="pt-BR" sz="2000" b="0" i="1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 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540000" y="4140000"/>
            <a:ext cx="4500000" cy="1152708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pt-BR" sz="18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	Através desse questionamento, a turma realizou um plantio utilizando feijões. Com o plantio possibilitamos o contato com os feijões, água e algodão.  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5220000" y="3779999"/>
            <a:ext cx="4680000" cy="1152708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pt-BR" sz="18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	Além da descoberta, a proposta teve como finalidade despertar o sentimento de cuidado, afeto e de alegria em estar em contato com natureza.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6">
    <p:bg>
      <p:bgPr>
        <a:solidFill>
          <a:schemeClr val="accent5">
            <a:lumMod val="60000"/>
            <a:lumOff val="40000"/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60000" y="360000"/>
            <a:ext cx="3840120" cy="28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500001" y="1276560"/>
            <a:ext cx="4777920" cy="358344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ixaDeTexto 3"/>
          <p:cNvSpPr txBox="1"/>
          <p:nvPr/>
        </p:nvSpPr>
        <p:spPr>
          <a:xfrm>
            <a:off x="180000" y="3420000"/>
            <a:ext cx="4140000" cy="194908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pt-BR" dirty="0" smtClean="0">
                <a:latin typeface="Liberation Sans" pitchFamily="18"/>
                <a:ea typeface="Microsoft YaHei" pitchFamily="2"/>
                <a:cs typeface="Lucida Sans" pitchFamily="2"/>
              </a:rPr>
              <a:t>	</a:t>
            </a:r>
            <a:r>
              <a:rPr lang="pt-BR" sz="1800" b="0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Trabalhar </a:t>
            </a:r>
            <a:r>
              <a:rPr lang="pt-BR" sz="18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com o sistema solar tem como objetivo fazer com que as crianças entendam a formação do espaço, conheçam os diferentes planetas e entendam como alguns fatores no espaço interferem em nossas vidas, além de exercitar suas habilidades manuais.  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4500001" y="360001"/>
            <a:ext cx="4680000" cy="400515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pt-BR" sz="2100" b="1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MINIMUNDO</a:t>
            </a:r>
            <a:r>
              <a:rPr lang="pt-BR" sz="2100" b="1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: SISTEMA SOLAR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7">
    <p:bg>
      <p:bgPr>
        <a:solidFill>
          <a:schemeClr val="accent5">
            <a:lumMod val="60000"/>
            <a:lumOff val="40000"/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60000" y="267840"/>
            <a:ext cx="4500000" cy="2972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400001" y="540001"/>
            <a:ext cx="3595680" cy="269676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ixaDeTexto 3"/>
          <p:cNvSpPr txBox="1"/>
          <p:nvPr/>
        </p:nvSpPr>
        <p:spPr>
          <a:xfrm>
            <a:off x="1943735" y="3420000"/>
            <a:ext cx="7020000" cy="1683623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pt-BR" sz="1800" b="1" i="1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“O </a:t>
            </a:r>
            <a:r>
              <a:rPr lang="pt-BR" sz="1800" b="1" i="1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astronauta vai na lua e para </a:t>
            </a:r>
            <a:r>
              <a:rPr lang="pt-BR" sz="1800" b="1" i="1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Marte </a:t>
            </a:r>
            <a:r>
              <a:rPr lang="pt-BR" sz="1800" b="1" i="1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que é o planeta vermelho” – J.S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endParaRPr lang="pt-BR" sz="1800" b="1" i="1" u="none" strike="noStrike" kern="1200" cap="none" dirty="0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pt-BR" sz="1800" b="1" i="1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“Marte é vermelho porque ele é de lava” – R. C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endParaRPr lang="pt-BR" sz="1800" b="1" i="1" u="none" strike="noStrike" kern="1200" cap="none" dirty="0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pt-BR" sz="1800" b="1" i="1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“O sol é tão quente que ninguém consegue chegar perto dele” – R. R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pt-BR" sz="18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 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67" y="3251829"/>
            <a:ext cx="1799967" cy="17436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8">
    <p:bg>
      <p:bgPr>
        <a:solidFill>
          <a:schemeClr val="accent5">
            <a:lumMod val="60000"/>
            <a:lumOff val="40000"/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60000" y="180000"/>
            <a:ext cx="3419640" cy="25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960000" y="360000"/>
            <a:ext cx="3222360" cy="2416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180001" y="2790360"/>
            <a:ext cx="3479400" cy="26096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ixaDeTexto 4"/>
          <p:cNvSpPr txBox="1"/>
          <p:nvPr/>
        </p:nvSpPr>
        <p:spPr>
          <a:xfrm>
            <a:off x="7214930" y="414068"/>
            <a:ext cx="2592839" cy="2051865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pt-BR" sz="2000" b="1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Construção do foguete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endParaRPr lang="pt-BR" sz="1300" b="0" i="0" u="none" strike="noStrike" kern="1200" cap="none" dirty="0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pt-BR" sz="1300" dirty="0" smtClean="0">
                <a:latin typeface="Liberation Sans" pitchFamily="18"/>
                <a:ea typeface="Microsoft YaHei" pitchFamily="2"/>
                <a:cs typeface="Lucida Sans" pitchFamily="2"/>
              </a:rPr>
              <a:t>      </a:t>
            </a:r>
            <a:r>
              <a:rPr lang="pt-BR" sz="2000" b="0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Após </a:t>
            </a:r>
            <a:r>
              <a:rPr lang="pt-BR" sz="20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a construção do sistema solar foi proposto pela turma a confecção do foguete.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3659401" y="2949839"/>
            <a:ext cx="4765287" cy="250949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1" i="1"/>
            </a:pPr>
            <a:r>
              <a:rPr lang="pt-BR" sz="1600" b="1" i="1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“ Com o meu foguete eu posso ir no céu e voltar bem rápido!” - E. S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1" i="1"/>
            </a:pPr>
            <a:endParaRPr lang="pt-BR" sz="1600" b="1" i="1" u="none" strike="noStrike" kern="1200" cap="none" dirty="0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1" i="1"/>
            </a:pPr>
            <a:r>
              <a:rPr lang="pt-BR" sz="1600" b="1" i="1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“</a:t>
            </a:r>
            <a:r>
              <a:rPr lang="pt-BR" sz="1600" b="1" i="1" u="none" strike="noStrike" kern="1200" cap="none" dirty="0" err="1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Prô</a:t>
            </a:r>
            <a:r>
              <a:rPr lang="pt-BR" sz="1600" b="1" i="1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, Sabia que no espaço as pessoas andam pulando?” - L.F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1" i="1"/>
            </a:pPr>
            <a:endParaRPr lang="pt-BR" sz="1600" b="1" i="1" u="none" strike="noStrike" kern="1200" cap="none" dirty="0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1" i="1"/>
            </a:pPr>
            <a:r>
              <a:rPr lang="pt-BR" sz="1600" b="1" i="1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“ Se a gente for no sol por engano, podemos nos queimar” – P.J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1" i="1"/>
            </a:pPr>
            <a:endParaRPr lang="pt-BR" sz="1800" b="1" i="1" u="none" strike="noStrike" kern="1200" cap="none" dirty="0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1" i="1"/>
            </a:pPr>
            <a:endParaRPr lang="pt-BR" sz="1800" b="1" i="1" u="none" strike="noStrike" kern="1200" cap="none" dirty="0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985" y="3699371"/>
            <a:ext cx="1862031" cy="18620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863849" y="387003"/>
            <a:ext cx="8424936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smtClean="0"/>
              <a:t>Crianças  Jardim 1</a:t>
            </a:r>
          </a:p>
          <a:p>
            <a:r>
              <a:rPr lang="pt-BR" sz="1400" dirty="0" smtClean="0"/>
              <a:t>Aline Santos de Souza                                     Arthur Henrique </a:t>
            </a:r>
            <a:r>
              <a:rPr lang="pt-BR" sz="1400" dirty="0" err="1" smtClean="0"/>
              <a:t>AgatelliFoganholi</a:t>
            </a:r>
            <a:endParaRPr lang="pt-BR" sz="1400" dirty="0" smtClean="0"/>
          </a:p>
          <a:p>
            <a:r>
              <a:rPr lang="pt-BR" sz="1400" dirty="0" err="1" smtClean="0"/>
              <a:t>Antonella</a:t>
            </a:r>
            <a:r>
              <a:rPr lang="pt-BR" sz="1400" dirty="0" smtClean="0"/>
              <a:t> Leite Santiago Sartori                    Felipe Diniz Freitas</a:t>
            </a:r>
          </a:p>
          <a:p>
            <a:r>
              <a:rPr lang="pt-BR" sz="1400" dirty="0" smtClean="0"/>
              <a:t>Davi Tomás Oliveira Santos                            Giulia Gonçalves Antunes</a:t>
            </a:r>
          </a:p>
          <a:p>
            <a:r>
              <a:rPr lang="pt-BR" sz="1400" dirty="0" smtClean="0"/>
              <a:t>Eduardo dos Santos Lopes                             Giulia </a:t>
            </a:r>
            <a:r>
              <a:rPr lang="pt-BR" sz="1400" dirty="0" err="1" smtClean="0"/>
              <a:t>Villafanha</a:t>
            </a:r>
            <a:r>
              <a:rPr lang="pt-BR" sz="1400" dirty="0" smtClean="0"/>
              <a:t> </a:t>
            </a:r>
            <a:r>
              <a:rPr lang="pt-BR" sz="1400" dirty="0" err="1" smtClean="0"/>
              <a:t>Pretti</a:t>
            </a:r>
            <a:endParaRPr lang="pt-BR" sz="1400" dirty="0" smtClean="0"/>
          </a:p>
          <a:p>
            <a:r>
              <a:rPr lang="pt-BR" sz="1400" dirty="0" smtClean="0"/>
              <a:t>Guilherme </a:t>
            </a:r>
            <a:r>
              <a:rPr lang="pt-BR" sz="1400" dirty="0" err="1" smtClean="0"/>
              <a:t>Malagoni</a:t>
            </a:r>
            <a:r>
              <a:rPr lang="pt-BR" sz="1400" dirty="0" smtClean="0"/>
              <a:t> Pinto                             Gustavo Teixeira Freiras</a:t>
            </a:r>
          </a:p>
          <a:p>
            <a:r>
              <a:rPr lang="pt-BR" sz="1400" dirty="0" smtClean="0"/>
              <a:t>Hugo </a:t>
            </a:r>
            <a:r>
              <a:rPr lang="pt-BR" sz="1400" dirty="0" err="1" smtClean="0"/>
              <a:t>Luis</a:t>
            </a:r>
            <a:r>
              <a:rPr lang="pt-BR" sz="1400" dirty="0" smtClean="0"/>
              <a:t> Floriano de Toledo                         Isabela </a:t>
            </a:r>
            <a:r>
              <a:rPr lang="pt-BR" sz="1400" dirty="0" err="1" smtClean="0"/>
              <a:t>Araujo</a:t>
            </a:r>
            <a:r>
              <a:rPr lang="pt-BR" sz="1400" dirty="0" smtClean="0"/>
              <a:t> </a:t>
            </a:r>
            <a:r>
              <a:rPr lang="pt-BR" sz="1400" dirty="0" err="1" smtClean="0"/>
              <a:t>Pitarelo</a:t>
            </a:r>
            <a:endParaRPr lang="pt-BR" sz="1400" dirty="0" smtClean="0"/>
          </a:p>
          <a:p>
            <a:r>
              <a:rPr lang="pt-BR" sz="1400" dirty="0" smtClean="0"/>
              <a:t>João Fait Song                                                   Laura Resende </a:t>
            </a:r>
            <a:r>
              <a:rPr lang="pt-BR" sz="1400" dirty="0" err="1" smtClean="0"/>
              <a:t>Zuanaci</a:t>
            </a:r>
            <a:endParaRPr lang="pt-BR" sz="1400" dirty="0" smtClean="0"/>
          </a:p>
          <a:p>
            <a:r>
              <a:rPr lang="pt-BR" sz="1400" dirty="0" smtClean="0"/>
              <a:t>Luiza Santos de Souza                                     Liam Gabriel Pereira</a:t>
            </a:r>
          </a:p>
          <a:p>
            <a:r>
              <a:rPr lang="pt-BR" sz="1400" dirty="0" smtClean="0"/>
              <a:t>Nicolas Bryan Gonçalves Ferreira                  Lis Ferrari </a:t>
            </a:r>
            <a:r>
              <a:rPr lang="pt-BR" sz="1400" dirty="0" err="1" smtClean="0"/>
              <a:t>Locatelli</a:t>
            </a:r>
            <a:r>
              <a:rPr lang="pt-BR" sz="1400" dirty="0" smtClean="0"/>
              <a:t> Cezar</a:t>
            </a:r>
          </a:p>
          <a:p>
            <a:r>
              <a:rPr lang="pt-BR" sz="1400" dirty="0" smtClean="0"/>
              <a:t>Pedro </a:t>
            </a:r>
            <a:r>
              <a:rPr lang="pt-BR" sz="1400" dirty="0" err="1" smtClean="0"/>
              <a:t>Kenji</a:t>
            </a:r>
            <a:r>
              <a:rPr lang="pt-BR" sz="1400" dirty="0" smtClean="0"/>
              <a:t> </a:t>
            </a:r>
            <a:r>
              <a:rPr lang="pt-BR" sz="1400" dirty="0" err="1" smtClean="0"/>
              <a:t>Fujimoto</a:t>
            </a:r>
            <a:r>
              <a:rPr lang="pt-BR" sz="1400" dirty="0" smtClean="0"/>
              <a:t> </a:t>
            </a:r>
            <a:r>
              <a:rPr lang="pt-BR" sz="1400" dirty="0" err="1" smtClean="0"/>
              <a:t>Toyosato</a:t>
            </a:r>
            <a:r>
              <a:rPr lang="pt-BR" sz="1400" dirty="0" smtClean="0"/>
              <a:t>                      Lorena Pinheiro </a:t>
            </a:r>
            <a:r>
              <a:rPr lang="pt-BR" sz="1400" dirty="0" err="1" smtClean="0"/>
              <a:t>Monis</a:t>
            </a:r>
            <a:endParaRPr lang="pt-BR" sz="1400" dirty="0" smtClean="0"/>
          </a:p>
          <a:p>
            <a:r>
              <a:rPr lang="pt-BR" sz="1400" dirty="0" smtClean="0"/>
              <a:t>Pietro Perdigão Peres dos Santos                  Maria Clara </a:t>
            </a:r>
            <a:r>
              <a:rPr lang="pt-BR" sz="1400" dirty="0" err="1" smtClean="0"/>
              <a:t>Grieco</a:t>
            </a:r>
            <a:r>
              <a:rPr lang="pt-BR" sz="1400" dirty="0" smtClean="0"/>
              <a:t> Muniz</a:t>
            </a:r>
          </a:p>
          <a:p>
            <a:r>
              <a:rPr lang="pt-BR" sz="1400" dirty="0" smtClean="0"/>
              <a:t>Rafael Corrêa Matos                                        Milena Roque Urbano</a:t>
            </a:r>
          </a:p>
          <a:p>
            <a:r>
              <a:rPr lang="pt-BR" sz="1400" dirty="0" err="1" smtClean="0"/>
              <a:t>Ruan</a:t>
            </a:r>
            <a:r>
              <a:rPr lang="pt-BR" sz="1400" dirty="0" smtClean="0"/>
              <a:t> Rodrigues de Oliveira                            Pedro </a:t>
            </a:r>
            <a:r>
              <a:rPr lang="pt-BR" sz="1400" dirty="0" err="1" smtClean="0"/>
              <a:t>Jou</a:t>
            </a:r>
            <a:r>
              <a:rPr lang="pt-BR" sz="1400" dirty="0" smtClean="0"/>
              <a:t> Watanabe</a:t>
            </a:r>
          </a:p>
          <a:p>
            <a:r>
              <a:rPr lang="pt-BR" sz="1400" dirty="0" smtClean="0"/>
              <a:t>Stella Gandra de Oliveira</a:t>
            </a:r>
          </a:p>
          <a:p>
            <a:r>
              <a:rPr lang="pt-BR" sz="1400" dirty="0" smtClean="0"/>
              <a:t>Sophia </a:t>
            </a:r>
            <a:r>
              <a:rPr lang="pt-BR" sz="1400" dirty="0" err="1" smtClean="0"/>
              <a:t>Yume</a:t>
            </a:r>
            <a:r>
              <a:rPr lang="pt-BR" sz="1400" dirty="0" smtClean="0"/>
              <a:t> </a:t>
            </a:r>
            <a:r>
              <a:rPr lang="pt-BR" sz="1400" dirty="0" err="1" smtClean="0"/>
              <a:t>Sasaki</a:t>
            </a:r>
            <a:r>
              <a:rPr lang="pt-BR" sz="1400" dirty="0" smtClean="0"/>
              <a:t> </a:t>
            </a:r>
            <a:r>
              <a:rPr lang="pt-BR" sz="1400" dirty="0" err="1" smtClean="0"/>
              <a:t>Hamati</a:t>
            </a:r>
            <a:endParaRPr lang="pt-BR" sz="1400" dirty="0" smtClean="0"/>
          </a:p>
          <a:p>
            <a:r>
              <a:rPr lang="pt-BR" sz="1400" dirty="0" smtClean="0"/>
              <a:t>Vitória </a:t>
            </a:r>
            <a:r>
              <a:rPr lang="pt-BR" sz="1400" dirty="0" err="1" smtClean="0"/>
              <a:t>Aljghamy</a:t>
            </a:r>
            <a:endParaRPr lang="pt-BR" sz="1400" dirty="0" smtClean="0"/>
          </a:p>
          <a:p>
            <a:r>
              <a:rPr lang="pt-BR" sz="1400" dirty="0" smtClean="0"/>
              <a:t>Vinicius Siqueira Ribeiro</a:t>
            </a:r>
          </a:p>
          <a:p>
            <a:r>
              <a:rPr lang="pt-BR" sz="1400" dirty="0" smtClean="0"/>
              <a:t>Bernardo Santos </a:t>
            </a:r>
          </a:p>
          <a:p>
            <a:r>
              <a:rPr lang="pt-BR" sz="1400" dirty="0" smtClean="0"/>
              <a:t>Thomas Silva Leite do Carmo</a:t>
            </a:r>
          </a:p>
          <a:p>
            <a:r>
              <a:rPr lang="pt-BR" sz="1400" b="1" dirty="0" smtClean="0"/>
              <a:t>PROFESSORAS:</a:t>
            </a:r>
          </a:p>
          <a:p>
            <a:r>
              <a:rPr lang="pt-BR" sz="1400" dirty="0" smtClean="0"/>
              <a:t>Ana Carolina Leandro da Silva</a:t>
            </a:r>
          </a:p>
          <a:p>
            <a:r>
              <a:rPr lang="pt-BR" sz="1400" dirty="0" smtClean="0"/>
              <a:t>Dayse </a:t>
            </a:r>
            <a:r>
              <a:rPr lang="pt-BR" sz="1400" dirty="0" err="1" smtClean="0"/>
              <a:t>Lajor</a:t>
            </a:r>
            <a:r>
              <a:rPr lang="pt-BR" sz="1400" dirty="0" smtClean="0"/>
              <a:t> </a:t>
            </a:r>
            <a:r>
              <a:rPr lang="pt-BR" sz="1400" dirty="0" err="1" smtClean="0"/>
              <a:t>Araujo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7157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575816" y="531020"/>
            <a:ext cx="88569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	Esse projeto proporcionou às crianças o desenvolvimento da criatividade, transformando o abstrato em concreto e fazendo entender melhor o mundo a sua volta.</a:t>
            </a:r>
          </a:p>
          <a:p>
            <a:endParaRPr lang="pt-BR" dirty="0" smtClean="0"/>
          </a:p>
          <a:p>
            <a:r>
              <a:rPr lang="pt-BR" dirty="0" smtClean="0"/>
              <a:t>	Utilizamos a brincadeira para promover a liberdade de criar e brincar, ajudando a estabelecer uma ordem mental e experimente concretizá-las.</a:t>
            </a:r>
          </a:p>
          <a:p>
            <a:endParaRPr lang="pt-BR" dirty="0" smtClean="0"/>
          </a:p>
          <a:p>
            <a:pPr algn="ctr"/>
            <a:r>
              <a:rPr lang="pt-BR" b="1" dirty="0" smtClean="0"/>
              <a:t>FINALIZAMOS O NOSSO ANO COM MUITAS</a:t>
            </a:r>
          </a:p>
          <a:p>
            <a:pPr algn="ctr"/>
            <a:r>
              <a:rPr lang="pt-BR" b="1" dirty="0" smtClean="0"/>
              <a:t>DESCOBERTAS!</a:t>
            </a:r>
            <a:endParaRPr lang="pt-BR" b="1" dirty="0"/>
          </a:p>
        </p:txBody>
      </p:sp>
      <p:sp>
        <p:nvSpPr>
          <p:cNvPr id="7" name="CaixaDeTexto 6"/>
          <p:cNvSpPr txBox="1"/>
          <p:nvPr/>
        </p:nvSpPr>
        <p:spPr>
          <a:xfrm>
            <a:off x="5904409" y="4203427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Professora Ana Carolina Leandro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2495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647825" y="603028"/>
            <a:ext cx="89289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	Os minimundos são uma proposta de jogo livre para crianças baseado em recriar momentos da vida cotidiana ou habitats reais, mas em pequena escala. Essa é uma maneira de treinar a criatividade infantil a partir do desenvolvimento do jogo simbólico.</a:t>
            </a:r>
          </a:p>
          <a:p>
            <a:endParaRPr lang="pt-BR" dirty="0" smtClean="0"/>
          </a:p>
          <a:p>
            <a:r>
              <a:rPr lang="pt-BR" dirty="0" smtClean="0"/>
              <a:t>	A criança é o agente do processo de criação desde o minuto zero. A partir de uma temática pensada por ele, ou sugerida por um adulto, elas criaram um minimundo, podendo criar diferentes histórias e narrativas.</a:t>
            </a:r>
          </a:p>
          <a:p>
            <a:endParaRPr lang="pt-BR" dirty="0" smtClean="0"/>
          </a:p>
          <a:p>
            <a:r>
              <a:rPr lang="pt-BR" dirty="0" smtClean="0"/>
              <a:t>	Dessa forma, treinamos a criatividade infantil de forma lúdica e educativa, favorecendo o jogo livre da criança no eco sistema criado por ele.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4634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719833" y="747042"/>
            <a:ext cx="84249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Imaginação: </a:t>
            </a:r>
            <a:r>
              <a:rPr lang="pt-BR" dirty="0" smtClean="0"/>
              <a:t>criação do entorno no minimundo e das relações entre as personagens.</a:t>
            </a:r>
          </a:p>
          <a:p>
            <a:endParaRPr lang="pt-BR" b="1" dirty="0" smtClean="0"/>
          </a:p>
          <a:p>
            <a:r>
              <a:rPr lang="pt-BR" b="1" dirty="0" smtClean="0"/>
              <a:t>Inteligência emocional: </a:t>
            </a:r>
            <a:r>
              <a:rPr lang="pt-BR" dirty="0" smtClean="0"/>
              <a:t>Ao criar histórias, aprende a administrar as vivências dos habitantes do entorno. À medida em que desenvolve sua personalidade, aprende a</a:t>
            </a:r>
          </a:p>
          <a:p>
            <a:r>
              <a:rPr lang="pt-BR" dirty="0" smtClean="0"/>
              <a:t>controlar as emoções.</a:t>
            </a:r>
          </a:p>
          <a:p>
            <a:endParaRPr lang="pt-BR" b="1" dirty="0" smtClean="0"/>
          </a:p>
          <a:p>
            <a:r>
              <a:rPr lang="pt-BR" b="1" dirty="0" smtClean="0"/>
              <a:t>Compreensão do mundo: </a:t>
            </a:r>
            <a:r>
              <a:rPr lang="pt-BR" dirty="0" smtClean="0"/>
              <a:t>ao reproduzir situações do cotidiano nos minimundos, aprende mais sobre o mundo e as distintas culturas.</a:t>
            </a:r>
          </a:p>
          <a:p>
            <a:endParaRPr lang="pt-BR" b="1" dirty="0" smtClean="0"/>
          </a:p>
          <a:p>
            <a:r>
              <a:rPr lang="pt-BR" b="1" dirty="0" smtClean="0"/>
              <a:t>Inteligência social: </a:t>
            </a:r>
            <a:r>
              <a:rPr lang="pt-BR" dirty="0" smtClean="0"/>
              <a:t>se o jogo envolve mais de um criador/jogador, aprendem juntos a relacionar-se socialmente. Juntos discutem o projeto, argumentam seus pontos de vistas e chegam a acordos depois de negociações sobre como brincar.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1446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1511921" y="603027"/>
            <a:ext cx="705678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Autores</a:t>
            </a:r>
          </a:p>
          <a:p>
            <a:pPr algn="ctr"/>
            <a:r>
              <a:rPr lang="pt-BR" dirty="0" smtClean="0"/>
              <a:t>Crianças do </a:t>
            </a:r>
            <a:r>
              <a:rPr lang="pt-BR" dirty="0" smtClean="0"/>
              <a:t>jardim 1</a:t>
            </a:r>
          </a:p>
          <a:p>
            <a:pPr algn="ctr"/>
            <a:endParaRPr lang="pt-BR" dirty="0" smtClean="0"/>
          </a:p>
          <a:p>
            <a:pPr algn="ctr"/>
            <a:r>
              <a:rPr lang="pt-BR" dirty="0" smtClean="0"/>
              <a:t>Fotografia</a:t>
            </a:r>
          </a:p>
          <a:p>
            <a:pPr algn="ctr"/>
            <a:endParaRPr lang="pt-BR" dirty="0" smtClean="0"/>
          </a:p>
          <a:p>
            <a:pPr algn="ctr"/>
            <a:r>
              <a:rPr lang="pt-BR" dirty="0" smtClean="0"/>
              <a:t>Ana Carolina Leandro e Dayse </a:t>
            </a:r>
            <a:r>
              <a:rPr lang="pt-BR" dirty="0" err="1" smtClean="0"/>
              <a:t>Lojor</a:t>
            </a:r>
            <a:endParaRPr lang="pt-BR" dirty="0" smtClean="0"/>
          </a:p>
          <a:p>
            <a:pPr algn="ctr"/>
            <a:r>
              <a:rPr lang="pt-BR" dirty="0" smtClean="0"/>
              <a:t>Coordenação do Projeto:</a:t>
            </a:r>
          </a:p>
          <a:p>
            <a:pPr algn="ctr"/>
            <a:r>
              <a:rPr lang="pt-BR" dirty="0" smtClean="0"/>
              <a:t>Ana Carolina Leandro</a:t>
            </a:r>
          </a:p>
          <a:p>
            <a:pPr algn="ctr"/>
            <a:endParaRPr lang="pt-BR" dirty="0" smtClean="0"/>
          </a:p>
          <a:p>
            <a:pPr algn="ctr"/>
            <a:r>
              <a:rPr lang="pt-BR" dirty="0" smtClean="0"/>
              <a:t>Direção pedagógica:</a:t>
            </a:r>
          </a:p>
          <a:p>
            <a:pPr algn="ctr"/>
            <a:endParaRPr lang="pt-BR" dirty="0" smtClean="0"/>
          </a:p>
          <a:p>
            <a:pPr algn="ctr"/>
            <a:r>
              <a:rPr lang="pt-BR" dirty="0" smtClean="0"/>
              <a:t>Cristina </a:t>
            </a:r>
            <a:r>
              <a:rPr lang="pt-BR" dirty="0" smtClean="0"/>
              <a:t>Rosa </a:t>
            </a:r>
            <a:r>
              <a:rPr lang="pt-BR" dirty="0" smtClean="0"/>
              <a:t>David Pereira da Silva</a:t>
            </a:r>
          </a:p>
          <a:p>
            <a:pPr algn="ctr"/>
            <a:endParaRPr lang="pt-BR" dirty="0" smtClean="0"/>
          </a:p>
          <a:p>
            <a:pPr algn="ctr"/>
            <a:r>
              <a:rPr lang="pt-BR" dirty="0" smtClean="0"/>
              <a:t>Direção Multi </a:t>
            </a:r>
            <a:r>
              <a:rPr lang="pt-BR" dirty="0" err="1" smtClean="0"/>
              <a:t>Kids</a:t>
            </a:r>
            <a:r>
              <a:rPr lang="pt-BR" dirty="0" smtClean="0"/>
              <a:t>:</a:t>
            </a:r>
          </a:p>
          <a:p>
            <a:pPr algn="ctr"/>
            <a:r>
              <a:rPr lang="pt-BR" dirty="0" smtClean="0"/>
              <a:t>Eliane </a:t>
            </a:r>
            <a:r>
              <a:rPr lang="pt-BR" dirty="0" err="1" smtClean="0"/>
              <a:t>Adaniya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8841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98520" y="1661400"/>
            <a:ext cx="3561480" cy="26722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ixaDeTexto 2"/>
          <p:cNvSpPr txBox="1"/>
          <p:nvPr/>
        </p:nvSpPr>
        <p:spPr>
          <a:xfrm>
            <a:off x="4480261" y="603028"/>
            <a:ext cx="4931736" cy="562739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200" b="1" i="1"/>
            </a:pPr>
            <a:r>
              <a:rPr lang="pt-BR" sz="2200" b="1" i="1" dirty="0">
                <a:latin typeface="Liberation Sans" pitchFamily="18"/>
                <a:ea typeface="Microsoft YaHei" pitchFamily="2"/>
                <a:cs typeface="Lucida Sans" pitchFamily="2"/>
              </a:rPr>
              <a:t> </a:t>
            </a:r>
            <a:r>
              <a:rPr lang="pt-BR" sz="2200" b="1" i="1" dirty="0" smtClean="0">
                <a:latin typeface="Liberation Sans" pitchFamily="18"/>
                <a:ea typeface="Microsoft YaHei" pitchFamily="2"/>
                <a:cs typeface="Lucida Sans" pitchFamily="2"/>
              </a:rPr>
              <a:t> </a:t>
            </a:r>
            <a:r>
              <a:rPr lang="pt-BR" sz="3200" b="1" i="1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Brincando </a:t>
            </a:r>
            <a:r>
              <a:rPr lang="pt-BR" sz="3200" b="1" i="1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com as laranjas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4496859" y="1323107"/>
            <a:ext cx="5220832" cy="2479994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pt-BR" sz="18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	</a:t>
            </a:r>
            <a:r>
              <a:rPr lang="pt-BR" dirty="0" smtClean="0">
                <a:latin typeface="Liberation Sans" pitchFamily="18"/>
                <a:ea typeface="Microsoft YaHei" pitchFamily="2"/>
                <a:cs typeface="Lucida Sans" pitchFamily="2"/>
              </a:rPr>
              <a:t>  </a:t>
            </a:r>
            <a:r>
              <a:rPr lang="pt-BR" sz="1800" b="0" i="1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Cheiro</a:t>
            </a:r>
            <a:r>
              <a:rPr lang="pt-BR" sz="1800" b="0" i="1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, cor e sabor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endParaRPr lang="pt-BR" sz="1800" b="0" i="0" u="none" strike="noStrike" kern="1200" cap="none" dirty="0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pt-BR" dirty="0" smtClean="0">
                <a:latin typeface="Liberation Sans" pitchFamily="18"/>
                <a:ea typeface="Microsoft YaHei" pitchFamily="2"/>
                <a:cs typeface="Lucida Sans" pitchFamily="2"/>
              </a:rPr>
              <a:t>	</a:t>
            </a:r>
            <a:r>
              <a:rPr lang="pt-BR" sz="1800" b="0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Exploração </a:t>
            </a:r>
            <a:r>
              <a:rPr lang="pt-BR" sz="18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da laranja, as texturas de sua casca, seu sabor, seu cheiro e também o seu suco!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endParaRPr lang="pt-BR" sz="1800" b="0" i="0" u="none" strike="noStrike" kern="1200" cap="none" dirty="0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pt-BR" sz="18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	Essa atividade proporcionou as crianças um momento para que se expressem livremente, colocando seus sentimentos e suas percepções no papel.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720000" y="4500000"/>
            <a:ext cx="3600000" cy="356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pt-BR" sz="18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Preparação do espaço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561" y="3555355"/>
            <a:ext cx="2593804" cy="21276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660001" y="720000"/>
            <a:ext cx="3060000" cy="39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40001" y="720000"/>
            <a:ext cx="2988360" cy="39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3671640" y="720000"/>
            <a:ext cx="2808360" cy="39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ixaDeTexto 4"/>
          <p:cNvSpPr txBox="1"/>
          <p:nvPr/>
        </p:nvSpPr>
        <p:spPr>
          <a:xfrm>
            <a:off x="6660000" y="4797720"/>
            <a:ext cx="3409200" cy="356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pt-BR" sz="18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Desenho de observação da laranja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540000" y="193680"/>
            <a:ext cx="3420000" cy="356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pt-BR" sz="18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Carimbo utilizando a laranja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68" y="4601126"/>
            <a:ext cx="1069423" cy="10694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83600" y="180000"/>
            <a:ext cx="4136400" cy="30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645080" y="180000"/>
            <a:ext cx="4174920" cy="28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1260000" y="3420000"/>
            <a:ext cx="3060000" cy="21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4860000" y="3240000"/>
            <a:ext cx="4798080" cy="23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689" y="4014366"/>
            <a:ext cx="1656184" cy="16561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bg>
      <p:bgPr>
        <a:solidFill>
          <a:schemeClr val="tx2">
            <a:lumMod val="20000"/>
            <a:lumOff val="80000"/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18520" y="257400"/>
            <a:ext cx="4461480" cy="280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825080" y="1800000"/>
            <a:ext cx="4894920" cy="30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ixaDeTexto 3"/>
          <p:cNvSpPr txBox="1"/>
          <p:nvPr/>
        </p:nvSpPr>
        <p:spPr>
          <a:xfrm>
            <a:off x="5400352" y="1222266"/>
            <a:ext cx="4140000" cy="474317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pt-BR" sz="2600" b="1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MINIMUNDO: AS CORES</a:t>
            </a:r>
            <a:r>
              <a:rPr lang="pt-BR" sz="1800" b="1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  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360001" y="3600001"/>
            <a:ext cx="4140000" cy="1683623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i="1"/>
            </a:pPr>
            <a:r>
              <a:rPr lang="pt-BR" sz="1800" b="0" i="1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	“ ARTE É UMA EXPERIÊNCIA HUMANA DE CONHECIMENTO ESTÉTICO QUE TRANSMITE E EXPRESSA IDEIAS E EMOÇÕES”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i="1"/>
            </a:pPr>
            <a:r>
              <a:rPr lang="pt-BR" sz="1800" b="0" i="1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 					Azevedo Júnior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001" y="449831"/>
            <a:ext cx="2398373" cy="12088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Personalizada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B8CCE4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</TotalTime>
  <Words>501</Words>
  <Application>Microsoft Office PowerPoint</Application>
  <PresentationFormat>Personalizar</PresentationFormat>
  <Paragraphs>123</Paragraphs>
  <Slides>20</Slides>
  <Notes>14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21" baseType="lpstr">
      <vt:lpstr>Tema do Office</vt:lpstr>
      <vt:lpstr>DOCUMENTAÇÃO  PEDAGÓGICA  4° SEMESTRE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DOCUMENTAÇÃO  PEDAGÓGICA  4° SEMESTRE</dc:title>
  <dc:creator>Coordenação</dc:creator>
  <cp:lastModifiedBy>Usuário</cp:lastModifiedBy>
  <cp:revision>15</cp:revision>
  <dcterms:created xsi:type="dcterms:W3CDTF">2022-12-13T10:14:03Z</dcterms:created>
  <dcterms:modified xsi:type="dcterms:W3CDTF">2022-12-14T21:13:42Z</dcterms:modified>
</cp:coreProperties>
</file>